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7"/>
  </p:notesMasterIdLst>
  <p:handoutMasterIdLst>
    <p:handoutMasterId r:id="rId48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333" r:id="rId16"/>
    <p:sldId id="276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319" r:id="rId38"/>
    <p:sldId id="334" r:id="rId39"/>
    <p:sldId id="321" r:id="rId40"/>
    <p:sldId id="322" r:id="rId41"/>
    <p:sldId id="288" r:id="rId42"/>
    <p:sldId id="289" r:id="rId43"/>
    <p:sldId id="320" r:id="rId44"/>
    <p:sldId id="274" r:id="rId45"/>
    <p:sldId id="329" r:id="rId46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07" d="100"/>
          <a:sy n="107" d="100"/>
        </p:scale>
        <p:origin x="100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/index.php?title=List_of_Falcon_9_and_Falcon_Heavy_launches&amp;oldid=1027686922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Ankita Das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18 June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types were checked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checked for nulls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value_counts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were checked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value_counts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were checked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 outcomes were checked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2ACD718-56D9-4B0B-B6BD-A608F7A8E8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7759359"/>
              </p:ext>
            </p:extLst>
          </p:nvPr>
        </p:nvGraphicFramePr>
        <p:xfrm>
          <a:off x="1730189" y="4016187"/>
          <a:ext cx="8214657" cy="18646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8219">
                  <a:extLst>
                    <a:ext uri="{9D8B030D-6E8A-4147-A177-3AD203B41FA5}">
                      <a16:colId xmlns:a16="http://schemas.microsoft.com/office/drawing/2014/main" val="978013360"/>
                    </a:ext>
                  </a:extLst>
                </a:gridCol>
                <a:gridCol w="2738219">
                  <a:extLst>
                    <a:ext uri="{9D8B030D-6E8A-4147-A177-3AD203B41FA5}">
                      <a16:colId xmlns:a16="http://schemas.microsoft.com/office/drawing/2014/main" val="1426205"/>
                    </a:ext>
                  </a:extLst>
                </a:gridCol>
                <a:gridCol w="2738219">
                  <a:extLst>
                    <a:ext uri="{9D8B030D-6E8A-4147-A177-3AD203B41FA5}">
                      <a16:colId xmlns:a16="http://schemas.microsoft.com/office/drawing/2014/main" val="480118131"/>
                    </a:ext>
                  </a:extLst>
                </a:gridCol>
              </a:tblGrid>
              <a:tr h="186465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90707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5CCD0FC0-7174-9038-5937-140FF4452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900" y="4391225"/>
            <a:ext cx="2581635" cy="1114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4974DB-2847-7DEA-3EB2-4441FAB049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7173" y="4119283"/>
            <a:ext cx="2600688" cy="24196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7C7B25-5FBA-5201-0419-AE10089B5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2851" y="4386587"/>
            <a:ext cx="3524742" cy="20862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4F83E4-E976-762B-D102-01C09B0447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4772" y="425260"/>
            <a:ext cx="2019582" cy="351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95721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Payload, launch site, orbit type for flights checked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552E40-E5D9-CE36-9567-53F3BB4C90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264" y="1809020"/>
            <a:ext cx="7649821" cy="14788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9F1FE3-4CE6-2CBF-6617-C9867DEE1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2494" y="3429000"/>
            <a:ext cx="7649820" cy="14788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081249-306E-F8B9-44C9-202A41E249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7264" y="5009558"/>
            <a:ext cx="7665050" cy="151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95721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by orbit, year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06A3A-7F76-5AE2-ACF1-89737EBC1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730" y="1366213"/>
            <a:ext cx="5250997" cy="23953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D45294-E1BD-BDA0-F70B-124B2EAC5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3729" y="3867027"/>
            <a:ext cx="5250997" cy="282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814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Elements accessible</a:t>
            </a:r>
          </a:p>
          <a:p>
            <a:r>
              <a:rPr lang="en-US" dirty="0"/>
              <a:t>Railway</a:t>
            </a:r>
          </a:p>
          <a:p>
            <a:r>
              <a:rPr lang="en-US" dirty="0"/>
              <a:t>Highway</a:t>
            </a:r>
          </a:p>
          <a:p>
            <a:r>
              <a:rPr lang="en-US" dirty="0"/>
              <a:t>City</a:t>
            </a:r>
          </a:p>
          <a:p>
            <a:r>
              <a:rPr lang="en-US" dirty="0"/>
              <a:t>Distance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25641B-04EF-4F3B-94F7-1D5402605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4825" y="1674235"/>
            <a:ext cx="71789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 result checked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result checked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KNN result checked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found to have best performance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 generated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results generated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 generated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9919568" cy="65890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SLC 40 launch site has the most number of launches compared to the rest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79FB02-54E5-AA2A-21DC-385397341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52" y="3429000"/>
            <a:ext cx="9205271" cy="177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7B9D7D-03D8-F6A8-1C81-09E5FC991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598" y="2538288"/>
            <a:ext cx="9154803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6FE31F-14D8-133E-4701-ADC2A403B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128" y="1366213"/>
            <a:ext cx="8894600" cy="405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472EDF-CE1C-F144-803D-D371E6F6A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3862" y="2576393"/>
            <a:ext cx="8964276" cy="170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736543-6CDE-3033-C6DA-A0C551ECD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730" y="2538288"/>
            <a:ext cx="9240540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675596-4E70-EBAE-C42A-A560337BC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282" y="2144184"/>
            <a:ext cx="5250997" cy="282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0CF9EB-AA58-66B2-A0B4-2C6DC61F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577" y="2852657"/>
            <a:ext cx="2476846" cy="115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8D7156-4EB9-B360-F0AF-E72D4AA8E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36" y="4225584"/>
            <a:ext cx="5239481" cy="20672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891EDE-D20A-4DEA-8CA7-CD876C77B0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0517" y="4225584"/>
            <a:ext cx="5553850" cy="2172003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39242D40-4415-67A8-A68C-6FF4FBEAF3E0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149131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* FROM SpaceX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LAUNCHSITE LIKE ‘CCA’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LIMIT 5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149131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SUM(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Total_PayloadMass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SpaceX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AVG(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Avg_PayloadMass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SpaceX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‘F9 v1.1’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MIN(Date)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FirstSuccessfull_landing_date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SpaceX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‘Success (ground pad)’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BoosterVersion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SpaceX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= ‘Success (drone ship)’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PayloadMassKG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&gt; 4000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PayloadMassKG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&lt; 6000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SELCT COUNT(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SuccessOutcome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SpaceX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‘Success%’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SELCT COUNT(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SuccessOutcome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SpaceX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‘Failure%’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420948"/>
            <a:ext cx="4545426" cy="3079334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&amp;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findings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PayloadMassKG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SpaceX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PayloadMassKG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= ( SELECT MAX(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PayloadMassKG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 FROM SpaceX 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ORDER BY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BoosterVersion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SpaceX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WHERE Date BETWEEN ‘2015-01-01’ AND ‘2015-12-31’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 outcome “No attempt” was the highest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, count(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SpaceX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WHERE Date BETWEEN ‘2010-06-04’ AND ‘2017-03-20’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GROUP BY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LandingOutcome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ORDER BY COUNT(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 DESC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 Screenshot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D0C434-D727-5242-E0D0-DCC19D572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9671" y="1962307"/>
            <a:ext cx="7067072" cy="421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 Screenshot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1E7CA7-0AFF-C957-CA72-16B0ECC47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811" y="1794265"/>
            <a:ext cx="5820587" cy="35247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F34F01-8422-2E8B-7F02-8C336E8140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076" y="1870475"/>
            <a:ext cx="5706271" cy="337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4694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FDCFFE-E1D7-26C3-5003-7610FB81C2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46"/>
          <a:stretch/>
        </p:blipFill>
        <p:spPr>
          <a:xfrm>
            <a:off x="3682671" y="1502099"/>
            <a:ext cx="4372954" cy="435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0EF1D9-A76B-0797-A5E0-0F768D4C2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362" y="1814287"/>
            <a:ext cx="9145276" cy="322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2521403"/>
            <a:ext cx="10238221" cy="189842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to predict if first stage will land successfully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Factors that determine success rate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Conditions for success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5BBD90-49C2-6B67-4F5D-54902468A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3417" y="1700619"/>
            <a:ext cx="5125165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used was accessed through web scraping from SpaceX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Categorical Features were encoded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Datasets were collected.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cleaned and handled where required for missing values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BBE548D-CC88-4922-A6DA-49785E1DA2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434666"/>
              </p:ext>
            </p:extLst>
          </p:nvPr>
        </p:nvGraphicFramePr>
        <p:xfrm>
          <a:off x="959225" y="2252631"/>
          <a:ext cx="7960657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8093">
                  <a:extLst>
                    <a:ext uri="{9D8B030D-6E8A-4147-A177-3AD203B41FA5}">
                      <a16:colId xmlns:a16="http://schemas.microsoft.com/office/drawing/2014/main" val="3092641127"/>
                    </a:ext>
                  </a:extLst>
                </a:gridCol>
                <a:gridCol w="5952564">
                  <a:extLst>
                    <a:ext uri="{9D8B030D-6E8A-4147-A177-3AD203B41FA5}">
                      <a16:colId xmlns:a16="http://schemas.microsoft.com/office/drawing/2014/main" val="30192353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Link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110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accent3">
                              <a:lumMod val="25000"/>
                            </a:schemeClr>
                          </a:solidFill>
                          <a:latin typeface="Abadi" panose="020B0604020104020204" pitchFamily="34" charset="0"/>
                        </a:rPr>
                        <a:t>SpaceX API data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accent3">
                              <a:lumMod val="25000"/>
                            </a:schemeClr>
                          </a:solidFill>
                          <a:latin typeface="Abadi" panose="020B0604020104020204" pitchFamily="34" charset="0"/>
                          <a:hlinkClick r:id="rId3"/>
                        </a:rPr>
                        <a:t>https://api.spacexdata.com</a:t>
                      </a:r>
                      <a:r>
                        <a:rPr lang="en-US" sz="1800" dirty="0">
                          <a:solidFill>
                            <a:schemeClr val="accent3">
                              <a:lumMod val="25000"/>
                            </a:schemeClr>
                          </a:solidFill>
                          <a:latin typeface="Abadi" panose="020B0604020104020204" pitchFamily="34" charset="0"/>
                        </a:rPr>
                        <a:t>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607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accent3">
                              <a:lumMod val="25000"/>
                            </a:schemeClr>
                          </a:solidFill>
                          <a:latin typeface="Abadi" panose="020B0604020104020204" pitchFamily="34" charset="0"/>
                        </a:rPr>
                        <a:t>Wiki data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accent3">
                              <a:lumMod val="25000"/>
                            </a:schemeClr>
                          </a:solidFill>
                          <a:latin typeface="Abadi" panose="020B0604020104020204" pitchFamily="34" charset="0"/>
                          <a:hlinkClick r:id="rId4"/>
                        </a:rPr>
                        <a:t>https://en.wikipedia.org/w/index.php?title=List_of_Falcon_9_and_Falcon_Heavy_launches&amp;oldid=1027686922</a:t>
                      </a:r>
                      <a:r>
                        <a:rPr lang="en-US" sz="1800" dirty="0">
                          <a:solidFill>
                            <a:schemeClr val="accent3">
                              <a:lumMod val="25000"/>
                            </a:schemeClr>
                          </a:solidFill>
                          <a:latin typeface="Abadi" panose="020B0604020104020204" pitchFamily="34" charset="0"/>
                        </a:rPr>
                        <a:t>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4200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9C55E3-EE66-6613-EBFC-1AD9AB05F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7626" y="2140471"/>
            <a:ext cx="5706271" cy="189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9D59D4-F713-E842-C88A-4637420A2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407" y="2097741"/>
            <a:ext cx="6284709" cy="334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384</TotalTime>
  <Words>677</Words>
  <Application>Microsoft Office PowerPoint</Application>
  <PresentationFormat>Widescreen</PresentationFormat>
  <Paragraphs>189</Paragraphs>
  <Slides>42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Ankita Das</cp:lastModifiedBy>
  <cp:revision>216</cp:revision>
  <dcterms:created xsi:type="dcterms:W3CDTF">2021-04-29T18:58:34Z</dcterms:created>
  <dcterms:modified xsi:type="dcterms:W3CDTF">2024-06-19T07:16:55Z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